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4630400" cy="8229600"/>
  <p:notesSz cx="8229600" cy="14630400"/>
  <p:embeddedFontLst>
    <p:embeddedFont>
      <p:font typeface="Barlow"/>
      <p:regular r:id="rId28"/>
    </p:embeddedFont>
    <p:embeddedFont>
      <p:font typeface="Barlow"/>
      <p:regular r:id="rId29"/>
    </p:embeddedFont>
    <p:embeddedFont>
      <p:font typeface="Barlow"/>
      <p:regular r:id="rId30"/>
    </p:embeddedFont>
    <p:embeddedFont>
      <p:font typeface="Barlow"/>
      <p:regular r:id="rId31"/>
    </p:embeddedFont>
    <p:embeddedFont>
      <p:font typeface="Montserrat"/>
      <p:regular r:id="rId32"/>
    </p:embeddedFont>
    <p:embeddedFont>
      <p:font typeface="Montserrat"/>
      <p:regular r:id="rId33"/>
    </p:embeddedFont>
    <p:embeddedFont>
      <p:font typeface="Montserrat"/>
      <p:regular r:id="rId34"/>
    </p:embeddedFont>
    <p:embeddedFont>
      <p:font typeface="Montserrat"/>
      <p:regular r:id="rId3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28" Type="http://schemas.openxmlformats.org/officeDocument/2006/relationships/font" Target="fonts/font1.fntdata"/><Relationship Id="rId29" Type="http://schemas.openxmlformats.org/officeDocument/2006/relationships/font" Target="fonts/font2.fntdata"/><Relationship Id="rId30" Type="http://schemas.openxmlformats.org/officeDocument/2006/relationships/font" Target="fonts/font3.fntdata"/><Relationship Id="rId31" Type="http://schemas.openxmlformats.org/officeDocument/2006/relationships/font" Target="fonts/font4.fntdata"/><Relationship Id="rId32" Type="http://schemas.openxmlformats.org/officeDocument/2006/relationships/font" Target="fonts/font5.fntdata"/><Relationship Id="rId33" Type="http://schemas.openxmlformats.org/officeDocument/2006/relationships/font" Target="fonts/font6.fntdata"/><Relationship Id="rId34" Type="http://schemas.openxmlformats.org/officeDocument/2006/relationships/font" Target="fonts/font7.fntdata"/><Relationship Id="rId35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018-1.png>
</file>

<file path=ppt/media/image-1018-2.png>
</file>

<file path=ppt/media/image-1019-1.png>
</file>

<file path=ppt/media/image-1019-2.png>
</file>

<file path=ppt/media/image-1020-1.png>
</file>

<file path=ppt/media/image-1020-2.png>
</file>

<file path=ppt/media/image-1021-1.png>
</file>

<file path=ppt/media/image-1021-2.png>
</file>

<file path=ppt/media/image-1022-1.png>
</file>

<file path=ppt/media/image-1022-2.png>
</file>

<file path=ppt/media/image-11-1.png>
</file>

<file path=ppt/media/image-12-1.png>
</file>

<file path=ppt/media/image-12-2.png>
</file>

<file path=ppt/media/image-12-3.png>
</file>

<file path=ppt/media/image-12-4.png>
</file>

<file path=ppt/media/image-13-1.png>
</file>

<file path=ppt/media/image-14-1.png>
</file>

<file path=ppt/media/image-14-2.png>
</file>

<file path=ppt/media/image-14-3.png>
</file>

<file path=ppt/media/image-14-4.png>
</file>

<file path=ppt/media/image-15-1.png>
</file>

<file path=ppt/media/image-15-2.png>
</file>

<file path=ppt/media/image-15-3.png>
</file>

<file path=ppt/media/image-15-4.png>
</file>

<file path=ppt/media/image-16-1.png>
</file>

<file path=ppt/media/image-16-2.png>
</file>

<file path=ppt/media/image-16-3.png>
</file>

<file path=ppt/media/image-18-1.png>
</file>

<file path=ppt/media/image-18-2.png>
</file>

<file path=ppt/media/image-18-3.png>
</file>

<file path=ppt/media/image-19-1.png>
</file>

<file path=ppt/media/image-2-1.png>
</file>

<file path=ppt/media/image-20-1.png>
</file>

<file path=ppt/media/image-20-2.png>
</file>

<file path=ppt/media/image-20-3.png>
</file>

<file path=ppt/media/image-20-4.png>
</file>

<file path=ppt/media/image-21-1.png>
</file>

<file path=ppt/media/image-21-2.png>
</file>

<file path=ppt/media/image-21-3.png>
</file>

<file path=ppt/media/image-21-4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8-1.png"/><Relationship Id="rId2" Type="http://schemas.openxmlformats.org/officeDocument/2006/relationships/image" Target="../media/image-1018-2.png"/><Relationship Id="rId4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9-1.png"/><Relationship Id="rId2" Type="http://schemas.openxmlformats.org/officeDocument/2006/relationships/image" Target="../media/image-1019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0-1.png"/><Relationship Id="rId2" Type="http://schemas.openxmlformats.org/officeDocument/2006/relationships/image" Target="../media/image-1020-2.png"/><Relationship Id="rId4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1-1.png"/><Relationship Id="rId2" Type="http://schemas.openxmlformats.org/officeDocument/2006/relationships/image" Target="../media/image-1021-2.png"/><Relationship Id="rId4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22-1.png"/><Relationship Id="rId2" Type="http://schemas.openxmlformats.org/officeDocument/2006/relationships/image" Target="../media/image-102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4" Type="http://schemas.openxmlformats.org/officeDocument/2006/relationships/image" Target="../media/image-12-4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image" Target="../media/image-14-3.png"/><Relationship Id="rId4" Type="http://schemas.openxmlformats.org/officeDocument/2006/relationships/image" Target="../media/image-14-4.png"/><Relationship Id="rId5" Type="http://schemas.openxmlformats.org/officeDocument/2006/relationships/slideLayout" Target="../slideLayouts/slideLayout15.xml"/><Relationship Id="rId6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slideLayout" Target="../slideLayouts/slideLayout16.xml"/><Relationship Id="rId6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4" Type="http://schemas.openxmlformats.org/officeDocument/2006/relationships/slideLayout" Target="../slideLayouts/slideLayout17.xml"/><Relationship Id="rId5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3" Type="http://schemas.openxmlformats.org/officeDocument/2006/relationships/image" Target="../media/image-18-3.png"/><Relationship Id="rId4" Type="http://schemas.openxmlformats.org/officeDocument/2006/relationships/slideLayout" Target="../slideLayouts/slideLayout19.xml"/><Relationship Id="rId5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20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image" Target="../media/image-20-2.png"/><Relationship Id="rId3" Type="http://schemas.openxmlformats.org/officeDocument/2006/relationships/image" Target="../media/image-20-3.png"/><Relationship Id="rId4" Type="http://schemas.openxmlformats.org/officeDocument/2006/relationships/image" Target="../media/image-20-4.png"/><Relationship Id="rId5" Type="http://schemas.openxmlformats.org/officeDocument/2006/relationships/slideLayout" Target="../slideLayouts/slideLayout21.xml"/><Relationship Id="rId6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image" Target="../media/image-21-2.png"/><Relationship Id="rId3" Type="http://schemas.openxmlformats.org/officeDocument/2006/relationships/image" Target="../media/image-21-3.png"/><Relationship Id="rId4" Type="http://schemas.openxmlformats.org/officeDocument/2006/relationships/image" Target="../media/image-21-4.png"/><Relationship Id="rId5" Type="http://schemas.openxmlformats.org/officeDocument/2006/relationships/slideLayout" Target="../slideLayouts/slideLayout22.xml"/><Relationship Id="rId6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61509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61509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54737" y="733187"/>
            <a:ext cx="1844397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endParaRPr lang="en-US" sz="1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87" y="1121331"/>
            <a:ext cx="6356390" cy="423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93794" y="733187"/>
            <a:ext cx="1844397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794" y="1121331"/>
            <a:ext cx="6389489" cy="638948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5317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Material Selection by Application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403515"/>
            <a:ext cx="7627382" cy="3889058"/>
          </a:xfrm>
          <a:prstGeom prst="roundRect">
            <a:avLst>
              <a:gd name="adj" fmla="val 501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2411135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504" y="254865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Battery Case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92385" y="2548652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Steel SAE 30310 (Optimized corrosion &amp; ductility)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65929" y="3379589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82504" y="3517106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Chassis Frame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792385" y="3517106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Aluminum 7075-T6 (High strength-to-weight ratio)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5929" y="4348043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82504" y="4485561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Crash Structures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792385" y="4485561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Aluminum 2024-T4 (Superior energy absorption Su × A5)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65929" y="5316498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82504" y="5454015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Shafts &amp; Gears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4792385" y="5454015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SAE 8640 (Hardness and tensile strength optimized)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758309" y="6536293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application-specific mapping ensures tailored material properties to critical EV components for performance, safety, and weight reduction.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728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298388"/>
            <a:ext cx="6885027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Final Engineering Takeaways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58309" y="5210294"/>
            <a:ext cx="3046809" cy="205740"/>
          </a:xfrm>
          <a:prstGeom prst="roundRect">
            <a:avLst>
              <a:gd name="adj" fmla="val 90039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0800" dist="2540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758309" y="5724763"/>
            <a:ext cx="270819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Material Suitability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58309" y="6186726"/>
            <a:ext cx="3046809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 one-size-fits-all material exists; prioritize performance ratios aligned with specific EV component demands.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113848" y="4901565"/>
            <a:ext cx="3046928" cy="205740"/>
          </a:xfrm>
          <a:prstGeom prst="roundRect">
            <a:avLst>
              <a:gd name="adj" fmla="val 90039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0800" dist="2540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113848" y="5416034"/>
            <a:ext cx="270819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Heat Treatment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113848" y="5877997"/>
            <a:ext cx="3046928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key lever to dramatically enhance or tailor mechanical properties for targeted applications.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469505" y="4592836"/>
            <a:ext cx="3046928" cy="205740"/>
          </a:xfrm>
          <a:prstGeom prst="roundRect">
            <a:avLst>
              <a:gd name="adj" fmla="val 90039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0800" dist="2540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7469505" y="5107305"/>
            <a:ext cx="3046928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Elastic &amp; Hardness Metrics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7469505" y="5907762"/>
            <a:ext cx="3046928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 isotropic design assumptions and enable rapid screening for strength and surface wear selection.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825163" y="4284107"/>
            <a:ext cx="3046928" cy="205740"/>
          </a:xfrm>
          <a:prstGeom prst="roundRect">
            <a:avLst>
              <a:gd name="adj" fmla="val 90039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0800" dist="25400" dir="13500000">
              <a:srgbClr val="ffffff">
                <a:alpha val="7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10825163" y="4798576"/>
            <a:ext cx="270819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Limitations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825163" y="5260538"/>
            <a:ext cx="3046928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 dataset quality constrains confidence at extreme property ranges; further refinement needed.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19595"/>
            <a:ext cx="1275992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Real-World Applications for Best-Ranked Materials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665571"/>
            <a:ext cx="3075384" cy="19007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48370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Battery Case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5323165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Steel SAE 30310 offers corrosion resistance and ductility for battery protection.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442" y="2665571"/>
            <a:ext cx="3075384" cy="19007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04442" y="48370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Chassis Frame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04442" y="5323165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Aluminum 7075-T6 balances high strength and low weight for vehicle frames.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574" y="2665571"/>
            <a:ext cx="3075384" cy="190071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0574" y="48370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Crash Structures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0574" y="5323165"/>
            <a:ext cx="307538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Aluminum 2024-T4 excels in energy absorption for safety-critical zones.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6707" y="2665571"/>
            <a:ext cx="3075384" cy="190071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96707" y="48370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Shafts &amp; Gears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96707" y="5323165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SAE 8640 steel optimizes hardness and tensile strength for drivetrain components.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176701"/>
            <a:ext cx="7627382" cy="983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Trends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58309" y="348519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Emerging materials and technologies will redefine EV design and performance.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42233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on lighter, stronger alloys and advanced heat treatments enhances efficiency.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535947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Integration of sustainability and recyclability becomes essential in material selection.</a:t>
            </a:r>
            <a:endParaRPr lang="en-US" sz="17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692950"/>
            <a:ext cx="727126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Failure Modes in EV Materials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838926"/>
            <a:ext cx="3075384" cy="19007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501038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Fatigue Failure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5496520"/>
            <a:ext cx="30753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Repeated stress cycles cause cracks and fractures.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442" y="2838926"/>
            <a:ext cx="3075384" cy="19007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04442" y="501038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Corrosion Damage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04442" y="5496520"/>
            <a:ext cx="30753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Environmental exposure degrades battery cases.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574" y="2838926"/>
            <a:ext cx="3075384" cy="190071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0574" y="501038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Thermal Stress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0574" y="5496520"/>
            <a:ext cx="30753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Heat fluctuation leads to expansion and contraction.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6707" y="2838926"/>
            <a:ext cx="3075384" cy="190071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96707" y="501038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Wear and Abrasion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96707" y="5496520"/>
            <a:ext cx="307538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Surface hardness affects friction resistance in drivetrain parts.</a:t>
            </a:r>
            <a:endParaRPr lang="en-US" sz="17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1959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Sustainability Metrics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665571"/>
            <a:ext cx="3075384" cy="19007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48370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Recyclability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5323165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Effectively recovering and reusing materials to reduce waste and conserve resources.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442" y="2665571"/>
            <a:ext cx="3075384" cy="19007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04442" y="48370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Carbon Footprint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04442" y="5323165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greenhouse gas emissions during material production, use, and disposal.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574" y="2665571"/>
            <a:ext cx="3075384" cy="190071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0574" y="48370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Resource Availability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0574" y="5323165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Abundance and accessibility of raw materials affecting sustainability and cost.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6707" y="2665571"/>
            <a:ext cx="3075384" cy="190071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96707" y="48370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Balanced Evaluation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96707" y="5323165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Combining environmental and economic factors to guide sustainable material choices.</a:t>
            </a:r>
            <a:endParaRPr lang="en-US" sz="17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48264"/>
            <a:ext cx="900945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Recycling Strategies in EV Materials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494240"/>
            <a:ext cx="4190762" cy="259008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53550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Aluminum Recycling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5841206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recyclability reduces energy usage and carbon footprint in EV frames.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819" y="2494240"/>
            <a:ext cx="4190762" cy="259008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19819" y="53550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Steel Reclamation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19819" y="5841206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Steel components like chassis and gears benefit from established recycling streams.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329" y="2494240"/>
            <a:ext cx="4190762" cy="259008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1329" y="5355074"/>
            <a:ext cx="325969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Battery Material Recovery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81329" y="5841206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Recovering lithium and cobalt minimizes environmental impact and resource scarcity.</a:t>
            </a:r>
            <a:endParaRPr lang="en-US" sz="17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50137"/>
            <a:ext cx="617446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Material Testing Process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439835"/>
            <a:ext cx="13113782" cy="30480"/>
          </a:xfrm>
          <a:prstGeom prst="roundRect">
            <a:avLst>
              <a:gd name="adj" fmla="val 639750"/>
            </a:avLst>
          </a:prstGeom>
          <a:solidFill>
            <a:srgbClr val="C1C3D0"/>
          </a:solidFill>
          <a:ln/>
        </p:spPr>
      </p:sp>
      <p:sp>
        <p:nvSpPr>
          <p:cNvPr id="4" name="Shape 2"/>
          <p:cNvSpPr/>
          <p:nvPr/>
        </p:nvSpPr>
        <p:spPr>
          <a:xfrm>
            <a:off x="2280761" y="3439835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C1C3D0"/>
          </a:solidFill>
          <a:ln/>
        </p:spPr>
      </p:sp>
      <p:sp>
        <p:nvSpPr>
          <p:cNvPr id="5" name="Shape 3"/>
          <p:cNvSpPr/>
          <p:nvPr/>
        </p:nvSpPr>
        <p:spPr>
          <a:xfrm>
            <a:off x="2052280" y="319611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2124968" y="3226058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974884" y="4306491"/>
            <a:ext cx="26422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Sample Preparation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74884" y="4792623"/>
            <a:ext cx="264223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Specimens are cut and polished to standard dimensions.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5626894" y="3439835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C1C3D0"/>
          </a:solidFill>
          <a:ln/>
        </p:spPr>
      </p:sp>
      <p:sp>
        <p:nvSpPr>
          <p:cNvPr id="10" name="Shape 8"/>
          <p:cNvSpPr/>
          <p:nvPr/>
        </p:nvSpPr>
        <p:spPr>
          <a:xfrm>
            <a:off x="5398413" y="319611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5471100" y="3226058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4321016" y="4306491"/>
            <a:ext cx="26422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Mechanical Testing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321016" y="4792623"/>
            <a:ext cx="264223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Tensile, hardness, and fatigue tests evaluate key properties.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8973026" y="3439835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C1C3D0"/>
          </a:solidFill>
          <a:ln/>
        </p:spPr>
      </p:sp>
      <p:sp>
        <p:nvSpPr>
          <p:cNvPr id="15" name="Shape 13"/>
          <p:cNvSpPr/>
          <p:nvPr/>
        </p:nvSpPr>
        <p:spPr>
          <a:xfrm>
            <a:off x="8744545" y="319611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8817233" y="3226058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7667149" y="4306491"/>
            <a:ext cx="26422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Thermal Analysis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67149" y="4792623"/>
            <a:ext cx="2642235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Heat treatments and thermal cycling assess stability and performance.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12319159" y="3439835"/>
            <a:ext cx="30480" cy="649962"/>
          </a:xfrm>
          <a:prstGeom prst="roundRect">
            <a:avLst>
              <a:gd name="adj" fmla="val 639750"/>
            </a:avLst>
          </a:prstGeom>
          <a:solidFill>
            <a:srgbClr val="C1C3D0"/>
          </a:solidFill>
          <a:ln/>
        </p:spPr>
      </p:sp>
      <p:sp>
        <p:nvSpPr>
          <p:cNvPr id="20" name="Shape 18"/>
          <p:cNvSpPr/>
          <p:nvPr/>
        </p:nvSpPr>
        <p:spPr>
          <a:xfrm>
            <a:off x="12090678" y="319611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12163365" y="3226058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11013281" y="4306491"/>
            <a:ext cx="26422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11013281" y="4792623"/>
            <a:ext cx="2642235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 guide material selection for EV component optimization.</a:t>
            </a:r>
            <a:endParaRPr lang="en-US" sz="17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48264"/>
            <a:ext cx="978991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Lightweighting Strategies in EV Design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494240"/>
            <a:ext cx="4190762" cy="259008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53550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Advanced Materials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5841206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Using aluminum alloys and carbon fiber composites reduces overall weight.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819" y="2494240"/>
            <a:ext cx="4190762" cy="259008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19819" y="53550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Design Optimization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19819" y="5841206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CAD and simulation tools help minimize material use without sacrificing strength.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329" y="2494240"/>
            <a:ext cx="4190762" cy="259008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1329" y="5355074"/>
            <a:ext cx="299406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Integrated Components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81329" y="5841206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Combining functions reduces part count and saves weight in EV modules.</a:t>
            </a:r>
            <a:endParaRPr lang="en-US" sz="17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99555"/>
            <a:ext cx="851011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Case Study: Tesla Electric Vehicle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432090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Tesla EV showcases advanced material selection for high performance.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320415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Aluminum alloys reduce chassis weight, improving driving range.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208740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Battery enclosures use composites for thermal management and safety.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097066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High-strength steel enhances structural integrity in safety-critical parts.</a:t>
            </a:r>
            <a:endParaRPr lang="en-US" sz="17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7139" y="2480905"/>
            <a:ext cx="6292572" cy="430541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55757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Material Selection Insights for Electric Vehicles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307913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Engineering-Based Evaluation from Mechanical and Environmental Data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245054"/>
            <a:ext cx="7627382" cy="242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explores critical findings from analyzing over 1,500 materials focused on strength, ductility, hardness, and environmental resilience. We provide data-driven recommendations for materials optimal in electric vehicle (EV) components, balancing mechanical performance and sustainability. Real-world applications underscore the engineering relevance of selected materials and heat treatment effects on their properties.</a:t>
            </a:r>
            <a:endParaRPr lang="en-US" sz="17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41477"/>
            <a:ext cx="762642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Material Alternatives Explored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487454"/>
            <a:ext cx="3075384" cy="19007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46589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Aluminum Alloys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5145048"/>
            <a:ext cx="307538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Lightweight and corrosion-resistant, ideal for EV frames and body panels.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442" y="2487454"/>
            <a:ext cx="3075384" cy="19007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04442" y="46589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High-Strength Steel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04442" y="5145048"/>
            <a:ext cx="307538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Offers enhanced safety and durability for structural and safety-critical parts.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574" y="2487454"/>
            <a:ext cx="3075384" cy="190071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0574" y="4658916"/>
            <a:ext cx="307538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Carbon Fiber Composites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0574" y="5501283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Exceptional strength-to-weight ratio used in battery enclosures and performance modules.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6707" y="2487454"/>
            <a:ext cx="3075384" cy="190071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96707" y="46589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Battery Materials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96707" y="5145048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Recovered lithium and cobalt support resource efficiency and environmental goals.</a:t>
            </a:r>
            <a:endParaRPr lang="en-US" sz="17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46240"/>
            <a:ext cx="805517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Emerging Materials in EV Design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492216"/>
            <a:ext cx="3075384" cy="19007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46636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Solid-State Batteries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5149810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Safer, with higher energy density, these batteries promise longer range and faster charging.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442" y="2492216"/>
            <a:ext cx="3075384" cy="19007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04442" y="46636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Magnesium Alloys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04442" y="5149810"/>
            <a:ext cx="307538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Ultra-lightweight and strong, ideal for reducing overall vehicle weight and boosting efficiency.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574" y="2492216"/>
            <a:ext cx="3075384" cy="190071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0574" y="46636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Graphene Composites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0574" y="5149810"/>
            <a:ext cx="307538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Exceptional conductivity and strength support enhanced battery performance and structural applications.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6707" y="2492216"/>
            <a:ext cx="3075384" cy="190071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96707" y="4663678"/>
            <a:ext cx="287666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Bio-Based Composites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96707" y="5149810"/>
            <a:ext cx="307538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Eco-friendly materials reduce environmental impact while maintaining performance standards in EV parts.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2757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Scope &amp; Dataset Summary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377916"/>
            <a:ext cx="7627382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25944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Scope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3080623"/>
            <a:ext cx="719423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Analysis covers 1,552 unique materials evaluated through six tasks focusing on mechanical and environmental criteria.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8309" y="4207192"/>
            <a:ext cx="7627382" cy="2110859"/>
          </a:xfrm>
          <a:prstGeom prst="roundRect">
            <a:avLst>
              <a:gd name="adj" fmla="val 9238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974884" y="44237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Focus Areas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74884" y="4909899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Strength, ductility, and hardness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974884" y="5332333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Heat treatment responses and corrosion resistance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974884" y="5754767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Elastic modulus and density properties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58309" y="6561772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extensive dataset allows us to identify performance trends and material clusters suitable for various EV design challenges while ensuring durability under operational stresses.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4722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Mechanical Property Landscape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2397562"/>
            <a:ext cx="1083231" cy="16127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261413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Strength Range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100268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Tensile strength (Su) varies broadly from 179 to 1226 MPa after eliminating extreme outliers.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010263"/>
            <a:ext cx="1083231" cy="16127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22683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Ductility Range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4712970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Elongation at fracture (A5) spans from 4% to 45%, indicating material deformability potential.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5622965"/>
            <a:ext cx="1083231" cy="195941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58395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Trade-Off Insight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6325672"/>
            <a:ext cx="621923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strength often decreases ductility, raising brittleness risks. Materials near Su=500 MPa and A5=16% offer a balanced compromise.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253847"/>
            <a:ext cx="611124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Heat Treatment Impacts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29147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948726" y="23658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Property Shifts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48726" y="2852023"/>
            <a:ext cx="297430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Heat treatment significantly alters strength and ductility profiles, optimized per application.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93774" y="229147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897791" y="2365891"/>
            <a:ext cx="297430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Example: SAE 1030 Steel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97791" y="3208258"/>
            <a:ext cx="2974300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As-rolled condition yields Su=552 MPa with 32% elongation; tempering increases strength to 848 MPa but reduces ductility to 17%.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72178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948726" y="579620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Design Implications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48726" y="6282333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Selective heat treatment can tailor materials for specific load and deformation requirements in EV parts.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67132"/>
            <a:ext cx="6171724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Top Materials by Use Case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44709" y="1852851"/>
            <a:ext cx="7627382" cy="4290060"/>
          </a:xfrm>
          <a:prstGeom prst="roundRect">
            <a:avLst>
              <a:gd name="adj" fmla="val 431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2329" y="1860471"/>
            <a:ext cx="7612142" cy="5915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58069" y="1991558"/>
            <a:ext cx="33907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Wear Resistance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267950" y="1991558"/>
            <a:ext cx="33907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SAE 8640 (Nitro-case hardened)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52329" y="2451973"/>
            <a:ext cx="7612142" cy="5915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58069" y="2583061"/>
            <a:ext cx="33907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Load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267950" y="2583061"/>
            <a:ext cx="33907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CSN 16640 (Tempered at 800°F)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52329" y="3043476"/>
            <a:ext cx="7612142" cy="92082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58069" y="3174563"/>
            <a:ext cx="33907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Forming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267950" y="3174563"/>
            <a:ext cx="3390781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Aluminum 1060-O (High tensile and Brinell hardness)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52329" y="3964305"/>
            <a:ext cx="7612142" cy="92082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58069" y="4095393"/>
            <a:ext cx="33907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Energy Absorption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267950" y="4095393"/>
            <a:ext cx="3390781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SAE 30301 (Highest Su × A5 = 34,110 MPa%)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52329" y="4885134"/>
            <a:ext cx="7612142" cy="12501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58069" y="5016222"/>
            <a:ext cx="33907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Lightweight Design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0267950" y="5016222"/>
            <a:ext cx="3390781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7075-T6 Aluminum (High strength-to-density ratio Su/ρ = 0.212)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244709" y="6374368"/>
            <a:ext cx="7627382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table links key materials to their ideal electric vehicle applications, enabling focused engineering selection for component performance optimization.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811774"/>
            <a:ext cx="759797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Strength-Based Design Ratios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2849404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4709" y="3607594"/>
            <a:ext cx="236196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Su/Bhn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44709" y="4093726"/>
            <a:ext cx="23619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Reflects machinability and hardness correlation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7419" y="2849404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77419" y="3607594"/>
            <a:ext cx="236196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 × A5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77419" y="4093726"/>
            <a:ext cx="236196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Composite toughness indicator balancing strength and ductility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0129" y="2849404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10129" y="3607594"/>
            <a:ext cx="236196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Su/ρ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10129" y="4093726"/>
            <a:ext cx="236196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Measures strength-to-weight ratio for lightweight design optimization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6244709" y="5724287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 single material dominates all metrics; trade-offs necessitate prioritization based on component function.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05320"/>
            <a:ext cx="756773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Hardness as a Selection Proxy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64294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62326" y="271736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Brinell Hardness (Bhn)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3203496"/>
            <a:ext cx="2974300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Strong correlation with tensile strength (R=0.90) and yield strength (R=0.87), making it a reliable strength predictor.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707374" y="264294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1391" y="271736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Vickers Hardness (HV)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1391" y="3203496"/>
            <a:ext cx="2974300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Moderate correlation with strength and ductility trade-off (Su/Sy R moderate, A5 correlation negative)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37031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462326" y="5444728"/>
            <a:ext cx="314598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Design Recommendation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62326" y="5930860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Brinell hardness for quick strength estimation and Vickers hardness for surface property evaluation in wear-prone areas.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82391"/>
            <a:ext cx="884015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Elasticity &amp; Deformability in Design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3128367"/>
            <a:ext cx="3210758" cy="19842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239816" y="3128367"/>
            <a:ext cx="294001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Elastic Modulus &amp; Isotropy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4239816" y="3970734"/>
            <a:ext cx="2940010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Elastic modulus (E) correlates closely with shear modulus (G), confirming isotropic material behavior for accurate design modeling.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0574" y="3128367"/>
            <a:ext cx="3210758" cy="198429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932081" y="3128367"/>
            <a:ext cx="292822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Material Properties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932081" y="3614499"/>
            <a:ext cx="294001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Aluminum: E ≈ 73 GPa, Poisson’s ratio ≈ 0.32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10932081" y="4383643"/>
            <a:ext cx="294001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Steel: E ≈ 200 GPa, Poisson’s ratio ≈ 0.29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10932081" y="5206960"/>
            <a:ext cx="294001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elastic modulus as the primary stiffness metric for performance prediction.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2025-05-02T20:42:15Z</dcterms:created>
  <dcterms:modified xsi:type="dcterms:W3CDTF">2025-05-02T20:42:15Z</dcterms:modified>
</cp:coreProperties>
</file>